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058EB-825E-4733-B731-F1BF5AF571AF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D7FB2-C500-4C40-826B-083C4CA553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7AC10-F908-4EBD-B0E6-622CBF290B04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09375-2095-4D67-95E3-F820E30CB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6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09A4-53C3-4F95-B553-442D4A879A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10797-E423-46C9-B8C9-06531BB79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5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262C8-C2B7-47E9-B8A0-12C6ECE7D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13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3CB9-0FA2-4023-B50A-177004D89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37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8CE22-2080-4038-86B7-E43BE6D47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47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0B61C-6573-4748-810C-18904FD08E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501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317A9-B1C7-4782-B3E4-290B171FB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8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7169C-4E9D-4DDF-8E78-CBEBDEF33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93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0989C-C3D0-425A-9CA2-29B28616E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30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0E61A-9588-4225-91A3-B5B4BB2C32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67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23B82-EA8E-418D-8B8B-4A4EA4A4F1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18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59CDC5-091A-4013-9395-4B3EA0840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8839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rgbClr val="009900"/>
                </a:solidFill>
              </a:rPr>
              <a:t>Me llamo </a:t>
            </a:r>
            <a:r>
              <a:rPr lang="en-US" altLang="en-US" sz="3600" dirty="0" smtClean="0">
                <a:solidFill>
                  <a:srgbClr val="009900"/>
                </a:solidFill>
              </a:rPr>
              <a:t>______________ </a:t>
            </a:r>
            <a:r>
              <a:rPr lang="en-US" altLang="en-US" sz="3600" dirty="0">
                <a:solidFill>
                  <a:srgbClr val="009900"/>
                </a:solidFill>
              </a:rPr>
              <a:t>Clase </a:t>
            </a:r>
            <a:r>
              <a:rPr lang="en-US" altLang="en-US" sz="3600" dirty="0" smtClean="0">
                <a:solidFill>
                  <a:srgbClr val="009900"/>
                </a:solidFill>
              </a:rPr>
              <a:t>601</a:t>
            </a:r>
            <a:r>
              <a:rPr lang="en-US" altLang="en-US" sz="3600" dirty="0">
                <a:solidFill>
                  <a:srgbClr val="009900"/>
                </a:solidFill>
              </a:rPr>
              <a:t/>
            </a:r>
            <a:br>
              <a:rPr lang="en-US" altLang="en-US" sz="3600" dirty="0">
                <a:solidFill>
                  <a:srgbClr val="009900"/>
                </a:solidFill>
              </a:rPr>
            </a:br>
            <a:r>
              <a:rPr lang="en-US" altLang="en-US" sz="3600" dirty="0">
                <a:solidFill>
                  <a:srgbClr val="009900"/>
                </a:solidFill>
              </a:rPr>
              <a:t>La fecha es el </a:t>
            </a:r>
            <a:r>
              <a:rPr lang="en-US" altLang="en-US" sz="3600" dirty="0" smtClean="0">
                <a:solidFill>
                  <a:srgbClr val="009900"/>
                </a:solidFill>
              </a:rPr>
              <a:t>19 de enero </a:t>
            </a:r>
            <a:r>
              <a:rPr lang="en-US" altLang="en-US" sz="3600" dirty="0">
                <a:solidFill>
                  <a:srgbClr val="009900"/>
                </a:solidFill>
              </a:rPr>
              <a:t>del </a:t>
            </a:r>
            <a:r>
              <a:rPr lang="en-US" altLang="en-US" sz="3600" dirty="0" smtClean="0">
                <a:solidFill>
                  <a:srgbClr val="009900"/>
                </a:solidFill>
              </a:rPr>
              <a:t>2018</a:t>
            </a:r>
            <a:endParaRPr lang="en-US" altLang="en-US" sz="3600" dirty="0">
              <a:solidFill>
                <a:srgbClr val="0099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" y="914400"/>
            <a:ext cx="91059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</a:t>
            </a:r>
            <a:r>
              <a:rPr lang="es-ES_tradnl" altLang="en-US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48: </a:t>
            </a:r>
            <a:r>
              <a:rPr lang="es-ES_tradnl" altLang="en-US" sz="2800" dirty="0"/>
              <a:t>¿Cómo repasamos la comprensión de lectura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L.O. –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possessive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adjectives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0" indent="0">
              <a:buNone/>
            </a:pPr>
            <a:r>
              <a:rPr lang="es-ES_tradnl" altLang="en-US" sz="2800" b="1" dirty="0" smtClean="0"/>
              <a:t>A. </a:t>
            </a:r>
            <a:r>
              <a:rPr lang="es-ES_tradnl" altLang="en-US" sz="2800" dirty="0" err="1" smtClean="0"/>
              <a:t>Follow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model</a:t>
            </a:r>
            <a:r>
              <a:rPr lang="es-ES_tradnl" altLang="en-US" sz="2800" dirty="0"/>
              <a:t>:</a:t>
            </a:r>
          </a:p>
          <a:p>
            <a:pPr marL="609600" indent="-609600"/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_____________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_____________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endParaRPr lang="es-ES_tradnl" altLang="en-US" sz="280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smtClean="0"/>
              <a:t>______________________</a:t>
            </a:r>
          </a:p>
        </p:txBody>
      </p:sp>
      <p:pic>
        <p:nvPicPr>
          <p:cNvPr id="2054" name="Picture 6" descr="i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1" t="11765" r="35518" b="5882"/>
          <a:stretch/>
        </p:blipFill>
        <p:spPr bwMode="auto">
          <a:xfrm>
            <a:off x="3564082" y="2378075"/>
            <a:ext cx="516083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696" y="2378075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j02168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2378075"/>
            <a:ext cx="16002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152900" y="3087543"/>
            <a:ext cx="2895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 b="1">
                <a:solidFill>
                  <a:srgbClr val="0000FF"/>
                </a:solidFill>
                <a:latin typeface="Tahoma" pitchFamily="34" charset="0"/>
              </a:rPr>
              <a:t>Son mis carros. </a:t>
            </a:r>
            <a:endParaRPr lang="en-US" altLang="en-US" sz="2200" b="1" noProof="1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2058" name="Picture 10" descr="h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2" t="7218" r="5262" b="9098"/>
          <a:stretch/>
        </p:blipFill>
        <p:spPr bwMode="auto">
          <a:xfrm>
            <a:off x="3283526" y="3444875"/>
            <a:ext cx="1246909" cy="88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j01856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31" y="3444875"/>
            <a:ext cx="922338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MC900436255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80" y="439650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C900027345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31" y="4434609"/>
            <a:ext cx="56673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1" t="21389" r="25333" b="10656"/>
          <a:stretch/>
        </p:blipFill>
        <p:spPr bwMode="auto">
          <a:xfrm>
            <a:off x="5210969" y="5060077"/>
            <a:ext cx="906320" cy="88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 descr="MC900438127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289" y="5196609"/>
            <a:ext cx="1371600" cy="58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you-singular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7" t="6025" r="21531" b="2936"/>
          <a:stretch/>
        </p:blipFill>
        <p:spPr bwMode="auto">
          <a:xfrm>
            <a:off x="3356263" y="4320778"/>
            <a:ext cx="713508" cy="95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5" r="23373" b="15497"/>
          <a:stretch/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161613"/>
            <a:ext cx="48006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Practica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31837"/>
            <a:ext cx="9144000" cy="51355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/>
              <a:t>TEXTBOOK: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Read out loud, </a:t>
            </a:r>
            <a:r>
              <a:rPr lang="en-US" altLang="en-US" u="sng" dirty="0" smtClean="0"/>
              <a:t>La </a:t>
            </a:r>
            <a:r>
              <a:rPr lang="en-US" altLang="en-US" u="sng" dirty="0" err="1" smtClean="0"/>
              <a:t>hermana</a:t>
            </a:r>
            <a:r>
              <a:rPr lang="en-US" altLang="en-US" u="sng" dirty="0" smtClean="0"/>
              <a:t> de Federico</a:t>
            </a:r>
            <a:r>
              <a:rPr lang="en-US" altLang="en-US" dirty="0" smtClean="0"/>
              <a:t> p. 74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p. 75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B</a:t>
            </a:r>
            <a:r>
              <a:rPr lang="en-US" altLang="en-US" dirty="0" smtClean="0"/>
              <a:t> p. 75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C</a:t>
            </a:r>
            <a:r>
              <a:rPr lang="en-US" altLang="en-US" dirty="0" smtClean="0"/>
              <a:t> p. 75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Leer </a:t>
            </a:r>
            <a:r>
              <a:rPr lang="en-US" altLang="en-US" u="sng" dirty="0"/>
              <a:t>Una </a:t>
            </a:r>
            <a:r>
              <a:rPr lang="en-US" altLang="en-US" u="sng" dirty="0" err="1"/>
              <a:t>familia</a:t>
            </a:r>
            <a:r>
              <a:rPr lang="en-US" altLang="en-US" u="sng" dirty="0"/>
              <a:t> </a:t>
            </a:r>
            <a:r>
              <a:rPr lang="en-US" altLang="en-US" u="sng" dirty="0" err="1"/>
              <a:t>ecuatoriana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76; 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A-C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77 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u="sng" dirty="0" smtClean="0">
                <a:solidFill>
                  <a:srgbClr val="FF0000"/>
                </a:solidFill>
              </a:rPr>
              <a:t>QUIZ 4: Cap. 2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is on TUESDAY!!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marL="1009650" lvl="1" indent="-609600">
              <a:lnSpc>
                <a:spcPct val="90000"/>
              </a:lnSpc>
            </a:pPr>
            <a:r>
              <a:rPr lang="en-US" altLang="en-US" dirty="0" smtClean="0">
                <a:solidFill>
                  <a:srgbClr val="FF0000"/>
                </a:solidFill>
              </a:rPr>
              <a:t>Study </a:t>
            </a:r>
            <a:r>
              <a:rPr lang="en-US" altLang="en-US" i="1" dirty="0" smtClean="0">
                <a:solidFill>
                  <a:srgbClr val="FF0000"/>
                </a:solidFill>
              </a:rPr>
              <a:t>Possessive Adjectives (mi/s,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tu</a:t>
            </a:r>
            <a:r>
              <a:rPr lang="en-US" altLang="en-US" i="1" dirty="0" smtClean="0">
                <a:solidFill>
                  <a:srgbClr val="FF0000"/>
                </a:solidFill>
              </a:rPr>
              <a:t>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su</a:t>
            </a:r>
            <a:r>
              <a:rPr lang="en-US" altLang="en-US" i="1" dirty="0" smtClean="0">
                <a:solidFill>
                  <a:srgbClr val="FF0000"/>
                </a:solidFill>
              </a:rPr>
              <a:t>/s,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nuestro</a:t>
            </a:r>
            <a:r>
              <a:rPr lang="en-US" altLang="en-US" i="1" dirty="0" smtClean="0">
                <a:solidFill>
                  <a:srgbClr val="FF0000"/>
                </a:solidFill>
              </a:rPr>
              <a:t>/a (</a:t>
            </a:r>
            <a:r>
              <a:rPr lang="en-US" altLang="en-US" i="1" dirty="0" err="1" smtClean="0">
                <a:solidFill>
                  <a:srgbClr val="FF0000"/>
                </a:solidFill>
              </a:rPr>
              <a:t>os</a:t>
            </a:r>
            <a:r>
              <a:rPr lang="en-US" altLang="en-US" i="1" dirty="0" smtClean="0">
                <a:solidFill>
                  <a:srgbClr val="FF0000"/>
                </a:solidFill>
              </a:rPr>
              <a:t>/as)</a:t>
            </a:r>
            <a:endParaRPr lang="en-US" altLang="en-US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9491" y="-304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Ejercicios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3048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Tarea</a:t>
            </a:r>
            <a:r>
              <a:rPr lang="en-US" alt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# 48</a:t>
            </a:r>
            <a:endParaRPr lang="en-US" alt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Repaso</a:t>
            </a:r>
            <a:r>
              <a:rPr lang="en-US" dirty="0" smtClean="0">
                <a:solidFill>
                  <a:srgbClr val="FF0066"/>
                </a:solidFill>
              </a:rPr>
              <a:t> de </a:t>
            </a:r>
            <a:r>
              <a:rPr lang="en-US" dirty="0" err="1" smtClean="0">
                <a:solidFill>
                  <a:srgbClr val="FF0066"/>
                </a:solidFill>
              </a:rPr>
              <a:t>los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smtClean="0">
                <a:solidFill>
                  <a:srgbClr val="FF0066"/>
                </a:solidFill>
              </a:rPr>
              <a:t>Ejercicios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5715000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AutoNum type="alphaUcPeriod"/>
            </a:pPr>
            <a:r>
              <a:rPr lang="es-ES_tradnl" dirty="0" smtClean="0"/>
              <a:t>Contesta: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hermanos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¿Cuántos tiene?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¿Quién es una hermana de Federico?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¿Es su hermana menor o mayor?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¿Tiene muchas preguntas José?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6641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B. </a:t>
            </a:r>
            <a:r>
              <a:rPr lang="es-ES_tradnl" dirty="0" smtClean="0"/>
              <a:t>Completa: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dirty="0" smtClean="0"/>
              <a:t>Federico ______ tres hermanos. _______ familia es bastante grande. La hermana ________ de Federico es Laura. Ella es ________ amiga de Maricarmen. Son amigas ______________.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C. </a:t>
            </a:r>
            <a:r>
              <a:rPr lang="es-ES_tradnl" dirty="0" smtClean="0"/>
              <a:t>Cuenta.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endParaRPr lang="es-ES_tradnl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60123"/>
              </p:ext>
            </p:extLst>
          </p:nvPr>
        </p:nvGraphicFramePr>
        <p:xfrm>
          <a:off x="304800" y="4038600"/>
          <a:ext cx="8686800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52753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Federico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Jose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Laura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Maricarmen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15662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8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3826</TotalTime>
  <Words>163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______________ Clase 601 La fecha es el 19 de enero del 2018</vt:lpstr>
      <vt:lpstr>PowerPoint Presentation</vt:lpstr>
      <vt:lpstr>PowerPoint Presentation</vt:lpstr>
      <vt:lpstr>Repaso de los 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 Clase 9 N La fecha es el 22 de mayo del 2012</dc:title>
  <dc:creator>Helen Zumaeta</dc:creator>
  <cp:lastModifiedBy>Helen Zumaeta</cp:lastModifiedBy>
  <cp:revision>43</cp:revision>
  <cp:lastPrinted>2016-03-02T18:05:29Z</cp:lastPrinted>
  <dcterms:created xsi:type="dcterms:W3CDTF">2012-05-22T17:57:46Z</dcterms:created>
  <dcterms:modified xsi:type="dcterms:W3CDTF">2018-01-19T20:13:29Z</dcterms:modified>
</cp:coreProperties>
</file>